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Roboto" panose="02000000000000000000" pitchFamily="2" charset="0"/>
      <p:regular r:id="rId12"/>
      <p:bold r:id="rId13"/>
      <p:italic r:id="rId14"/>
      <p:boldItalic r:id="rId15"/>
    </p:embeddedFont>
    <p:embeddedFont>
      <p:font typeface="Roboto Medium" panose="020F0502020204030204" pitchFamily="34" charset="0"/>
      <p:regular r:id="rId16"/>
      <p:bold r:id="rId17"/>
      <p:italic r:id="rId18"/>
      <p:boldItalic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35"/>
  </p:normalViewPr>
  <p:slideViewPr>
    <p:cSldViewPr snapToGrid="0">
      <p:cViewPr varScale="1">
        <p:scale>
          <a:sx n="146" d="100"/>
          <a:sy n="146" d="100"/>
        </p:scale>
        <p:origin x="64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31fa034e14f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31fa034e14f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31f5cbbace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31f5cbbace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73a04f_0_2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31fa034e14f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31fa034e1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31fa034e14f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31fa034e14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31fa034e14f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31fa034e1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31fa034e14f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31fa034e14f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2018d1d7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2018d1d7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1.xml"/><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hyperlink" Target="https://doi.org/10.17977/um018v5i22022p188-196" TargetMode="External"/><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390525" y="439075"/>
            <a:ext cx="4419600" cy="2881800"/>
          </a:xfrm>
          <a:prstGeom prst="rect">
            <a:avLst/>
          </a:prstGeom>
        </p:spPr>
        <p:txBody>
          <a:bodyPr spcFirstLastPara="1" wrap="square" lIns="91425" tIns="91425" rIns="91425" bIns="91425" anchor="b" anchorCtr="0">
            <a:noAutofit/>
          </a:bodyPr>
          <a:lstStyle/>
          <a:p>
            <a:pPr marL="0" lvl="0" indent="0" algn="l" rtl="0">
              <a:lnSpc>
                <a:spcPct val="110000"/>
              </a:lnSpc>
              <a:spcBef>
                <a:spcPts val="1500"/>
              </a:spcBef>
              <a:spcAft>
                <a:spcPts val="0"/>
              </a:spcAft>
              <a:buNone/>
            </a:pPr>
            <a:r>
              <a:rPr lang="en" sz="3000" b="1">
                <a:solidFill>
                  <a:srgbClr val="FF0000"/>
                </a:solidFill>
              </a:rPr>
              <a:t>DATA 621: </a:t>
            </a:r>
            <a:r>
              <a:rPr lang="en" sz="3000">
                <a:solidFill>
                  <a:srgbClr val="FF0000"/>
                </a:solidFill>
                <a:latin typeface="Roboto Medium"/>
                <a:ea typeface="Roboto Medium"/>
                <a:cs typeface="Roboto Medium"/>
                <a:sym typeface="Roboto Medium"/>
              </a:rPr>
              <a:t>Predicting Heart Disease - Insights from Logistic Regression and Random Forest</a:t>
            </a:r>
            <a:endParaRPr sz="2700">
              <a:solidFill>
                <a:srgbClr val="FF0000"/>
              </a:solidFill>
              <a:latin typeface="Roboto Medium"/>
              <a:ea typeface="Roboto Medium"/>
              <a:cs typeface="Roboto Medium"/>
              <a:sym typeface="Roboto Medium"/>
            </a:endParaRPr>
          </a:p>
        </p:txBody>
      </p:sp>
      <p:sp>
        <p:nvSpPr>
          <p:cNvPr id="68" name="Google Shape;68;p13"/>
          <p:cNvSpPr txBox="1">
            <a:spLocks noGrp="1"/>
          </p:cNvSpPr>
          <p:nvPr>
            <p:ph type="subTitle" idx="1"/>
          </p:nvPr>
        </p:nvSpPr>
        <p:spPr>
          <a:xfrm>
            <a:off x="323850" y="3477870"/>
            <a:ext cx="8222100" cy="86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000">
                <a:solidFill>
                  <a:srgbClr val="0000FF"/>
                </a:solidFill>
              </a:rPr>
              <a:t>Group 4: Mohamed Hassan-El Serafi, Chun Shing Leung, Eddie Xu, Keith Colella, Yina Qiao</a:t>
            </a:r>
            <a:endParaRPr sz="2000">
              <a:solidFill>
                <a:srgbClr val="0000FF"/>
              </a:solidFill>
            </a:endParaRPr>
          </a:p>
        </p:txBody>
      </p:sp>
      <p:pic>
        <p:nvPicPr>
          <p:cNvPr id="69" name="Google Shape;69;p13"/>
          <p:cNvPicPr preferRelativeResize="0"/>
          <p:nvPr/>
        </p:nvPicPr>
        <p:blipFill>
          <a:blip r:embed="rId3">
            <a:alphaModFix/>
          </a:blip>
          <a:stretch>
            <a:fillRect/>
          </a:stretch>
        </p:blipFill>
        <p:spPr>
          <a:xfrm>
            <a:off x="5129450" y="304800"/>
            <a:ext cx="3483169" cy="248431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4"/>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Agenda</a:t>
            </a:r>
            <a:endParaRPr b="1"/>
          </a:p>
        </p:txBody>
      </p:sp>
      <p:sp>
        <p:nvSpPr>
          <p:cNvPr id="75" name="Google Shape;75;p14"/>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Font typeface="Roboto Medium"/>
              <a:buChar char="●"/>
            </a:pPr>
            <a:r>
              <a:rPr lang="en">
                <a:latin typeface="Roboto Medium"/>
                <a:ea typeface="Roboto Medium"/>
                <a:cs typeface="Roboto Medium"/>
                <a:sym typeface="Roboto Medium"/>
              </a:rPr>
              <a:t>Abstract</a:t>
            </a:r>
            <a:endParaRPr>
              <a:latin typeface="Roboto Medium"/>
              <a:ea typeface="Roboto Medium"/>
              <a:cs typeface="Roboto Medium"/>
              <a:sym typeface="Roboto Medium"/>
            </a:endParaRPr>
          </a:p>
          <a:p>
            <a:pPr marL="457200" lvl="0" indent="-342900" algn="l" rtl="0">
              <a:spcBef>
                <a:spcPts val="0"/>
              </a:spcBef>
              <a:spcAft>
                <a:spcPts val="0"/>
              </a:spcAft>
              <a:buSzPts val="1800"/>
              <a:buFont typeface="Roboto Medium"/>
              <a:buChar char="●"/>
            </a:pPr>
            <a:r>
              <a:rPr lang="en">
                <a:latin typeface="Roboto Medium"/>
                <a:ea typeface="Roboto Medium"/>
                <a:cs typeface="Roboto Medium"/>
                <a:sym typeface="Roboto Medium"/>
              </a:rPr>
              <a:t>Exploratory Data Analysis</a:t>
            </a:r>
            <a:endParaRPr>
              <a:latin typeface="Roboto Medium"/>
              <a:ea typeface="Roboto Medium"/>
              <a:cs typeface="Roboto Medium"/>
              <a:sym typeface="Roboto Medium"/>
            </a:endParaRPr>
          </a:p>
          <a:p>
            <a:pPr marL="457200" lvl="0" indent="-342900" algn="l" rtl="0">
              <a:spcBef>
                <a:spcPts val="0"/>
              </a:spcBef>
              <a:spcAft>
                <a:spcPts val="0"/>
              </a:spcAft>
              <a:buSzPts val="1800"/>
              <a:buFont typeface="Roboto Medium"/>
              <a:buChar char="●"/>
            </a:pPr>
            <a:r>
              <a:rPr lang="en">
                <a:latin typeface="Roboto Medium"/>
                <a:ea typeface="Roboto Medium"/>
                <a:cs typeface="Roboto Medium"/>
                <a:sym typeface="Roboto Medium"/>
              </a:rPr>
              <a:t>Logistic Regression Model</a:t>
            </a:r>
            <a:endParaRPr>
              <a:latin typeface="Roboto Medium"/>
              <a:ea typeface="Roboto Medium"/>
              <a:cs typeface="Roboto Medium"/>
              <a:sym typeface="Roboto Medium"/>
            </a:endParaRPr>
          </a:p>
          <a:p>
            <a:pPr marL="457200" lvl="0" indent="-342900" algn="l" rtl="0">
              <a:spcBef>
                <a:spcPts val="0"/>
              </a:spcBef>
              <a:spcAft>
                <a:spcPts val="0"/>
              </a:spcAft>
              <a:buSzPts val="1800"/>
              <a:buFont typeface="Roboto Medium"/>
              <a:buChar char="●"/>
            </a:pPr>
            <a:r>
              <a:rPr lang="en">
                <a:latin typeface="Roboto Medium"/>
                <a:ea typeface="Roboto Medium"/>
                <a:cs typeface="Roboto Medium"/>
                <a:sym typeface="Roboto Medium"/>
              </a:rPr>
              <a:t>Random Forest Model</a:t>
            </a:r>
            <a:endParaRPr>
              <a:latin typeface="Roboto Medium"/>
              <a:ea typeface="Roboto Medium"/>
              <a:cs typeface="Roboto Medium"/>
              <a:sym typeface="Roboto Medium"/>
            </a:endParaRPr>
          </a:p>
          <a:p>
            <a:pPr marL="457200" lvl="0" indent="-342900" algn="l" rtl="0">
              <a:spcBef>
                <a:spcPts val="0"/>
              </a:spcBef>
              <a:spcAft>
                <a:spcPts val="0"/>
              </a:spcAft>
              <a:buSzPts val="1800"/>
              <a:buFont typeface="Roboto Medium"/>
              <a:buChar char="●"/>
            </a:pPr>
            <a:r>
              <a:rPr lang="en">
                <a:latin typeface="Roboto Medium"/>
                <a:ea typeface="Roboto Medium"/>
                <a:cs typeface="Roboto Medium"/>
                <a:sym typeface="Roboto Medium"/>
              </a:rPr>
              <a:t>Model Comparison and Evaluation</a:t>
            </a:r>
            <a:endParaRPr>
              <a:latin typeface="Roboto Medium"/>
              <a:ea typeface="Roboto Medium"/>
              <a:cs typeface="Roboto Medium"/>
              <a:sym typeface="Roboto Medium"/>
            </a:endParaRPr>
          </a:p>
          <a:p>
            <a:pPr marL="457200" lvl="0" indent="-342900" algn="l" rtl="0">
              <a:spcBef>
                <a:spcPts val="0"/>
              </a:spcBef>
              <a:spcAft>
                <a:spcPts val="0"/>
              </a:spcAft>
              <a:buSzPts val="1800"/>
              <a:buFont typeface="Roboto Medium"/>
              <a:buChar char="●"/>
            </a:pPr>
            <a:r>
              <a:rPr lang="en">
                <a:latin typeface="Roboto Medium"/>
                <a:ea typeface="Roboto Medium"/>
                <a:cs typeface="Roboto Medium"/>
                <a:sym typeface="Roboto Medium"/>
              </a:rPr>
              <a:t>Conclusion</a:t>
            </a:r>
            <a:endParaRPr>
              <a:latin typeface="Roboto Medium"/>
              <a:ea typeface="Roboto Medium"/>
              <a:cs typeface="Roboto Medium"/>
              <a:sym typeface="Roboto Medium"/>
            </a:endParaRPr>
          </a:p>
          <a:p>
            <a:pPr marL="457200" lvl="0" indent="-342900" algn="l" rtl="0">
              <a:spcBef>
                <a:spcPts val="0"/>
              </a:spcBef>
              <a:spcAft>
                <a:spcPts val="0"/>
              </a:spcAft>
              <a:buSzPts val="1800"/>
              <a:buFont typeface="Roboto Medium"/>
              <a:buChar char="●"/>
            </a:pPr>
            <a:r>
              <a:rPr lang="en">
                <a:latin typeface="Roboto Medium"/>
                <a:ea typeface="Roboto Medium"/>
                <a:cs typeface="Roboto Medium"/>
                <a:sym typeface="Roboto Medium"/>
              </a:rPr>
              <a:t>References</a:t>
            </a:r>
            <a:endParaRPr>
              <a:latin typeface="Roboto Medium"/>
              <a:ea typeface="Roboto Medium"/>
              <a:cs typeface="Roboto Medium"/>
              <a:sym typeface="Roboto Medium"/>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b="1"/>
              <a:t>Abstract</a:t>
            </a:r>
            <a:endParaRPr sz="3000" b="1"/>
          </a:p>
        </p:txBody>
      </p:sp>
      <p:sp>
        <p:nvSpPr>
          <p:cNvPr id="81" name="Google Shape;81;p15"/>
          <p:cNvSpPr txBox="1">
            <a:spLocks noGrp="1"/>
          </p:cNvSpPr>
          <p:nvPr>
            <p:ph type="body" idx="1"/>
          </p:nvPr>
        </p:nvSpPr>
        <p:spPr>
          <a:xfrm>
            <a:off x="471900" y="1919075"/>
            <a:ext cx="8222100" cy="3039600"/>
          </a:xfrm>
          <a:prstGeom prst="rect">
            <a:avLst/>
          </a:prstGeom>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n" sz="1100" b="1">
                <a:solidFill>
                  <a:srgbClr val="000000"/>
                </a:solidFill>
              </a:rPr>
              <a:t>Research Question: </a:t>
            </a:r>
            <a:r>
              <a:rPr lang="en" sz="1100">
                <a:solidFill>
                  <a:srgbClr val="000000"/>
                </a:solidFill>
              </a:rPr>
              <a:t>Which model—Logistic Regression or Random Forest—offers the most suitable approach for predicting heart disease based on medical test data?</a:t>
            </a:r>
            <a:endParaRPr sz="1100">
              <a:solidFill>
                <a:srgbClr val="000000"/>
              </a:solidFill>
            </a:endParaRPr>
          </a:p>
          <a:p>
            <a:pPr marL="0" lvl="0" indent="0" algn="l" rtl="0">
              <a:lnSpc>
                <a:spcPct val="110000"/>
              </a:lnSpc>
              <a:spcBef>
                <a:spcPts val="600"/>
              </a:spcBef>
              <a:spcAft>
                <a:spcPts val="0"/>
              </a:spcAft>
              <a:buNone/>
            </a:pPr>
            <a:r>
              <a:rPr lang="en" sz="1100">
                <a:solidFill>
                  <a:srgbClr val="000000"/>
                </a:solidFill>
              </a:rPr>
              <a:t>This study evaluates the effectiveness of Logistic Regression and Random Forest models in predicting heart disease using a small dataset of 13 medical variables. The models were assessed based on sensitivity, specificity, and interpretability, aiming to balance predictive performance with practical application in healthcare settings. Logistic Regression emerged as the preferred model, offering interpretable coefficients that quantify the impact of key predictors. While Random Forest demonstrated slightly higher sensitivity and specificity, its complexity limits its utility in resource-limited or clinical environments where explainability is critical.</a:t>
            </a:r>
            <a:endParaRPr sz="1100">
              <a:solidFill>
                <a:srgbClr val="000000"/>
              </a:solidFill>
            </a:endParaRPr>
          </a:p>
          <a:p>
            <a:pPr marL="0" lvl="0" indent="0" algn="l" rtl="0">
              <a:lnSpc>
                <a:spcPct val="110000"/>
              </a:lnSpc>
              <a:spcBef>
                <a:spcPts val="600"/>
              </a:spcBef>
              <a:spcAft>
                <a:spcPts val="0"/>
              </a:spcAft>
              <a:buNone/>
            </a:pPr>
            <a:r>
              <a:rPr lang="en" sz="1100">
                <a:solidFill>
                  <a:srgbClr val="000000"/>
                </a:solidFill>
              </a:rPr>
              <a:t>The study underscores the importance of actionable insights provided by Logistic Regression, enabling healthcare providers to better assess and mitigate heart disease risk. However, the analysis is constrained by the dataset’s small size, which may affect the generalizability of findings. Future research should consider larger, more diverse datasets, integrating additional factors such as genetic predisposition, lifestyle habits, and family history to enhance model robustness. Alternative machine learning approaches, such as Gradient Boosting Machines or Elastic Net Logistic Regression, could also be explored to achieve a balance between accuracy and interpretability. Additionally, exploring the ability to not only predict disease presence but also its severity might further support clinical applications.</a:t>
            </a:r>
            <a:endParaRPr sz="1100">
              <a:solidFill>
                <a:srgbClr val="000000"/>
              </a:solidFill>
            </a:endParaRPr>
          </a:p>
          <a:p>
            <a:pPr marL="0" lvl="0" indent="0" algn="l" rtl="0">
              <a:lnSpc>
                <a:spcPct val="100000"/>
              </a:lnSpc>
              <a:spcBef>
                <a:spcPts val="600"/>
              </a:spcBef>
              <a:spcAft>
                <a:spcPts val="0"/>
              </a:spcAft>
              <a:buNone/>
            </a:pPr>
            <a:endParaRPr sz="11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5"/>
        <p:cNvGrpSpPr/>
        <p:nvPr/>
      </p:nvGrpSpPr>
      <p:grpSpPr>
        <a:xfrm>
          <a:off x="0" y="0"/>
          <a:ext cx="0" cy="0"/>
          <a:chOff x="0" y="0"/>
          <a:chExt cx="0" cy="0"/>
        </a:xfrm>
      </p:grpSpPr>
      <p:sp>
        <p:nvSpPr>
          <p:cNvPr id="86" name="Google Shape;86;p16"/>
          <p:cNvSpPr txBox="1">
            <a:spLocks noGrp="1"/>
          </p:cNvSpPr>
          <p:nvPr>
            <p:ph type="title" idx="4294967295"/>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a:p>
        </p:txBody>
      </p:sp>
      <p:pic>
        <p:nvPicPr>
          <p:cNvPr id="87" name="Google Shape;87;p16"/>
          <p:cNvPicPr preferRelativeResize="0"/>
          <p:nvPr/>
        </p:nvPicPr>
        <p:blipFill>
          <a:blip r:embed="rId3">
            <a:alphaModFix/>
          </a:blip>
          <a:stretch>
            <a:fillRect/>
          </a:stretch>
        </p:blipFill>
        <p:spPr>
          <a:xfrm>
            <a:off x="5030825" y="111075"/>
            <a:ext cx="3990950" cy="2471044"/>
          </a:xfrm>
          <a:prstGeom prst="rect">
            <a:avLst/>
          </a:prstGeom>
          <a:noFill/>
          <a:ln>
            <a:noFill/>
          </a:ln>
        </p:spPr>
      </p:pic>
      <p:sp>
        <p:nvSpPr>
          <p:cNvPr id="88" name="Google Shape;88;p16"/>
          <p:cNvSpPr txBox="1"/>
          <p:nvPr/>
        </p:nvSpPr>
        <p:spPr>
          <a:xfrm>
            <a:off x="488800" y="281825"/>
            <a:ext cx="4083300" cy="6279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lt1"/>
                </a:solidFill>
                <a:latin typeface="Roboto"/>
                <a:ea typeface="Roboto"/>
                <a:cs typeface="Roboto"/>
                <a:sym typeface="Roboto"/>
              </a:rPr>
              <a:t>Exploratory Data Analysis</a:t>
            </a:r>
            <a:endParaRPr sz="2400" b="1">
              <a:solidFill>
                <a:schemeClr val="lt1"/>
              </a:solidFill>
              <a:latin typeface="Roboto"/>
              <a:ea typeface="Roboto"/>
              <a:cs typeface="Roboto"/>
              <a:sym typeface="Roboto"/>
            </a:endParaRPr>
          </a:p>
        </p:txBody>
      </p:sp>
      <p:pic>
        <p:nvPicPr>
          <p:cNvPr id="89" name="Google Shape;89;p16"/>
          <p:cNvPicPr preferRelativeResize="0"/>
          <p:nvPr/>
        </p:nvPicPr>
        <p:blipFill>
          <a:blip r:embed="rId4">
            <a:alphaModFix/>
          </a:blip>
          <a:stretch>
            <a:fillRect/>
          </a:stretch>
        </p:blipFill>
        <p:spPr>
          <a:xfrm>
            <a:off x="870600" y="2710850"/>
            <a:ext cx="3701403" cy="2279275"/>
          </a:xfrm>
          <a:prstGeom prst="rect">
            <a:avLst/>
          </a:prstGeom>
          <a:noFill/>
          <a:ln>
            <a:noFill/>
          </a:ln>
        </p:spPr>
      </p:pic>
      <p:sp>
        <p:nvSpPr>
          <p:cNvPr id="90" name="Google Shape;90;p16"/>
          <p:cNvSpPr txBox="1"/>
          <p:nvPr/>
        </p:nvSpPr>
        <p:spPr>
          <a:xfrm>
            <a:off x="488800" y="1127950"/>
            <a:ext cx="4083300" cy="1443900"/>
          </a:xfrm>
          <a:prstGeom prst="rect">
            <a:avLst/>
          </a:prstGeom>
          <a:noFill/>
          <a:ln>
            <a:noFill/>
          </a:ln>
        </p:spPr>
        <p:txBody>
          <a:bodyPr spcFirstLastPara="1" wrap="square" lIns="91425" tIns="91425" rIns="91425" bIns="91425" anchor="t" anchorCtr="0">
            <a:noAutofit/>
          </a:bodyPr>
          <a:lstStyle/>
          <a:p>
            <a:pPr marL="457200" lvl="0" indent="-304800" algn="l" rtl="0">
              <a:spcBef>
                <a:spcPts val="0"/>
              </a:spcBef>
              <a:spcAft>
                <a:spcPts val="0"/>
              </a:spcAft>
              <a:buClr>
                <a:srgbClr val="222222"/>
              </a:buClr>
              <a:buSzPts val="1200"/>
              <a:buFont typeface="Roboto"/>
              <a:buChar char="●"/>
            </a:pPr>
            <a:r>
              <a:rPr lang="en" sz="1200">
                <a:solidFill>
                  <a:srgbClr val="222222"/>
                </a:solidFill>
                <a:latin typeface="Roboto"/>
                <a:ea typeface="Roboto"/>
                <a:cs typeface="Roboto"/>
                <a:sym typeface="Roboto"/>
              </a:rPr>
              <a:t>Almost 70% of participants in the study were male.</a:t>
            </a:r>
            <a:endParaRPr sz="1200">
              <a:solidFill>
                <a:srgbClr val="222222"/>
              </a:solidFill>
              <a:latin typeface="Roboto"/>
              <a:ea typeface="Roboto"/>
              <a:cs typeface="Roboto"/>
              <a:sym typeface="Roboto"/>
            </a:endParaRPr>
          </a:p>
          <a:p>
            <a:pPr marL="457200" lvl="0" indent="-304800" algn="l" rtl="0">
              <a:spcBef>
                <a:spcPts val="0"/>
              </a:spcBef>
              <a:spcAft>
                <a:spcPts val="0"/>
              </a:spcAft>
              <a:buClr>
                <a:srgbClr val="222222"/>
              </a:buClr>
              <a:buSzPts val="1200"/>
              <a:buFont typeface="Roboto"/>
              <a:buChar char="●"/>
            </a:pPr>
            <a:r>
              <a:rPr lang="en" sz="1200">
                <a:solidFill>
                  <a:srgbClr val="222222"/>
                </a:solidFill>
                <a:latin typeface="Roboto"/>
                <a:ea typeface="Roboto"/>
                <a:cs typeface="Roboto"/>
                <a:sym typeface="Roboto"/>
              </a:rPr>
              <a:t>72% of female participants were diagnosed with heart disease, while 42% of male participants had the disease.</a:t>
            </a:r>
            <a:endParaRPr sz="1200">
              <a:solidFill>
                <a:srgbClr val="222222"/>
              </a:solidFill>
              <a:latin typeface="Roboto"/>
              <a:ea typeface="Roboto"/>
              <a:cs typeface="Roboto"/>
              <a:sym typeface="Roboto"/>
            </a:endParaRPr>
          </a:p>
          <a:p>
            <a:pPr marL="457200" lvl="0" indent="-304800" algn="l" rtl="0">
              <a:spcBef>
                <a:spcPts val="0"/>
              </a:spcBef>
              <a:spcAft>
                <a:spcPts val="0"/>
              </a:spcAft>
              <a:buClr>
                <a:schemeClr val="dk2"/>
              </a:buClr>
              <a:buSzPts val="1200"/>
              <a:buFont typeface="Roboto"/>
              <a:buChar char="●"/>
            </a:pPr>
            <a:r>
              <a:rPr lang="en" sz="1200">
                <a:solidFill>
                  <a:srgbClr val="222222"/>
                </a:solidFill>
                <a:latin typeface="Roboto"/>
                <a:ea typeface="Roboto"/>
                <a:cs typeface="Roboto"/>
                <a:sym typeface="Roboto"/>
              </a:rPr>
              <a:t>Frequency of participants in their 40s with heart disease was higher than those without the disease.</a:t>
            </a:r>
            <a:r>
              <a:rPr lang="en" sz="1200">
                <a:solidFill>
                  <a:schemeClr val="dk2"/>
                </a:solidFill>
                <a:latin typeface="Roboto"/>
                <a:ea typeface="Roboto"/>
                <a:cs typeface="Roboto"/>
                <a:sym typeface="Roboto"/>
              </a:rPr>
              <a:t> </a:t>
            </a:r>
            <a:endParaRPr sz="1200">
              <a:solidFill>
                <a:schemeClr val="dk2"/>
              </a:solidFill>
              <a:latin typeface="Roboto"/>
              <a:ea typeface="Roboto"/>
              <a:cs typeface="Roboto"/>
              <a:sym typeface="Roboto"/>
            </a:endParaRPr>
          </a:p>
        </p:txBody>
      </p:sp>
      <p:pic>
        <p:nvPicPr>
          <p:cNvPr id="91" name="Google Shape;91;p16"/>
          <p:cNvPicPr preferRelativeResize="0"/>
          <p:nvPr/>
        </p:nvPicPr>
        <p:blipFill>
          <a:blip r:embed="rId5">
            <a:alphaModFix/>
          </a:blip>
          <a:stretch>
            <a:fillRect/>
          </a:stretch>
        </p:blipFill>
        <p:spPr>
          <a:xfrm>
            <a:off x="5308028" y="2710844"/>
            <a:ext cx="3652271" cy="225658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5"/>
        <p:cNvGrpSpPr/>
        <p:nvPr/>
      </p:nvGrpSpPr>
      <p:grpSpPr>
        <a:xfrm>
          <a:off x="0" y="0"/>
          <a:ext cx="0" cy="0"/>
          <a:chOff x="0" y="0"/>
          <a:chExt cx="0" cy="0"/>
        </a:xfrm>
      </p:grpSpPr>
      <p:pic>
        <p:nvPicPr>
          <p:cNvPr id="96" name="Google Shape;96;p17"/>
          <p:cNvPicPr preferRelativeResize="0"/>
          <p:nvPr/>
        </p:nvPicPr>
        <p:blipFill>
          <a:blip r:embed="rId3">
            <a:alphaModFix/>
          </a:blip>
          <a:stretch>
            <a:fillRect/>
          </a:stretch>
        </p:blipFill>
        <p:spPr>
          <a:xfrm>
            <a:off x="3584825" y="1588600"/>
            <a:ext cx="5104625" cy="2569425"/>
          </a:xfrm>
          <a:prstGeom prst="rect">
            <a:avLst/>
          </a:prstGeom>
          <a:noFill/>
          <a:ln>
            <a:noFill/>
          </a:ln>
        </p:spPr>
      </p:pic>
      <p:sp>
        <p:nvSpPr>
          <p:cNvPr id="97" name="Google Shape;97;p17"/>
          <p:cNvSpPr txBox="1"/>
          <p:nvPr/>
        </p:nvSpPr>
        <p:spPr>
          <a:xfrm>
            <a:off x="288850" y="433200"/>
            <a:ext cx="7945200" cy="5949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lt1"/>
                </a:solidFill>
                <a:latin typeface="Roboto"/>
                <a:ea typeface="Roboto"/>
                <a:cs typeface="Roboto"/>
                <a:sym typeface="Roboto"/>
              </a:rPr>
              <a:t>Logistic Regression Model</a:t>
            </a:r>
            <a:endParaRPr sz="2400" b="1">
              <a:solidFill>
                <a:schemeClr val="lt1"/>
              </a:solidFill>
              <a:latin typeface="Roboto"/>
              <a:ea typeface="Roboto"/>
              <a:cs typeface="Roboto"/>
              <a:sym typeface="Roboto"/>
            </a:endParaRPr>
          </a:p>
        </p:txBody>
      </p:sp>
      <p:sp>
        <p:nvSpPr>
          <p:cNvPr id="98" name="Google Shape;98;p17"/>
          <p:cNvSpPr txBox="1"/>
          <p:nvPr/>
        </p:nvSpPr>
        <p:spPr>
          <a:xfrm>
            <a:off x="299950" y="1588600"/>
            <a:ext cx="2832900" cy="3351900"/>
          </a:xfrm>
          <a:prstGeom prst="rect">
            <a:avLst/>
          </a:prstGeom>
          <a:noFill/>
          <a:ln>
            <a:noFill/>
          </a:ln>
        </p:spPr>
        <p:txBody>
          <a:bodyPr spcFirstLastPara="1" wrap="square" lIns="91425" tIns="91425" rIns="91425" bIns="91425" anchor="t" anchorCtr="0">
            <a:noAutofit/>
          </a:bodyPr>
          <a:lstStyle/>
          <a:p>
            <a:pPr marL="457200" lvl="0" indent="-304800" algn="l" rtl="0">
              <a:lnSpc>
                <a:spcPct val="90000"/>
              </a:lnSpc>
              <a:spcBef>
                <a:spcPts val="0"/>
              </a:spcBef>
              <a:spcAft>
                <a:spcPts val="0"/>
              </a:spcAft>
              <a:buSzPts val="1200"/>
              <a:buChar char="●"/>
            </a:pPr>
            <a:r>
              <a:rPr lang="en" sz="1200" b="1"/>
              <a:t>Key Findings</a:t>
            </a:r>
            <a:r>
              <a:rPr lang="en" sz="1200"/>
              <a:t>:</a:t>
            </a:r>
            <a:endParaRPr sz="1200"/>
          </a:p>
          <a:p>
            <a:pPr marL="457200" lvl="0" indent="-304800" algn="l" rtl="0">
              <a:lnSpc>
                <a:spcPct val="90000"/>
              </a:lnSpc>
              <a:spcBef>
                <a:spcPts val="0"/>
              </a:spcBef>
              <a:spcAft>
                <a:spcPts val="0"/>
              </a:spcAft>
              <a:buSzPts val="1200"/>
              <a:buChar char="●"/>
            </a:pPr>
            <a:r>
              <a:rPr lang="en" sz="1200" b="1"/>
              <a:t>Males</a:t>
            </a:r>
            <a:r>
              <a:rPr lang="en" sz="1200"/>
              <a:t>: 20.76% more likely to have heart disease</a:t>
            </a:r>
            <a:endParaRPr sz="1200"/>
          </a:p>
          <a:p>
            <a:pPr marL="457200" lvl="0" indent="-304800" algn="l" rtl="0">
              <a:lnSpc>
                <a:spcPct val="90000"/>
              </a:lnSpc>
              <a:spcBef>
                <a:spcPts val="0"/>
              </a:spcBef>
              <a:spcAft>
                <a:spcPts val="0"/>
              </a:spcAft>
              <a:buSzPts val="1200"/>
              <a:buChar char="●"/>
            </a:pPr>
            <a:r>
              <a:rPr lang="en" sz="1200" b="1"/>
              <a:t>Vessels colored 1, 2, 3</a:t>
            </a:r>
            <a:r>
              <a:rPr lang="en" sz="1200"/>
              <a:t>: 18.46%, 30.64%, 18.17% more likely, respectively</a:t>
            </a:r>
            <a:endParaRPr sz="1200"/>
          </a:p>
          <a:p>
            <a:pPr marL="457200" lvl="0" indent="-304800" algn="l" rtl="0">
              <a:lnSpc>
                <a:spcPct val="90000"/>
              </a:lnSpc>
              <a:spcBef>
                <a:spcPts val="0"/>
              </a:spcBef>
              <a:spcAft>
                <a:spcPts val="0"/>
              </a:spcAft>
              <a:buSzPts val="1200"/>
              <a:buChar char="●"/>
            </a:pPr>
            <a:r>
              <a:rPr lang="en" sz="1200" b="1"/>
              <a:t>Resting blood pressure</a:t>
            </a:r>
            <a:r>
              <a:rPr lang="en" sz="1200"/>
              <a:t>: Each unit increase makes it 0.17% more likely</a:t>
            </a:r>
            <a:endParaRPr sz="1200"/>
          </a:p>
          <a:p>
            <a:pPr marL="457200" lvl="0" indent="-304800" algn="l" rtl="0">
              <a:lnSpc>
                <a:spcPct val="90000"/>
              </a:lnSpc>
              <a:spcBef>
                <a:spcPts val="0"/>
              </a:spcBef>
              <a:spcAft>
                <a:spcPts val="0"/>
              </a:spcAft>
              <a:buSzPts val="1200"/>
              <a:buChar char="●"/>
            </a:pPr>
            <a:r>
              <a:rPr lang="en" sz="1200" b="1"/>
              <a:t>Chest pain type 1</a:t>
            </a:r>
            <a:r>
              <a:rPr lang="en" sz="1200"/>
              <a:t>: 9.86% less likely to have heart disease</a:t>
            </a:r>
            <a:endParaRPr sz="1200"/>
          </a:p>
          <a:p>
            <a:pPr marL="457200" lvl="0" indent="-304800" algn="l" rtl="0">
              <a:lnSpc>
                <a:spcPct val="90000"/>
              </a:lnSpc>
              <a:spcBef>
                <a:spcPts val="0"/>
              </a:spcBef>
              <a:spcAft>
                <a:spcPts val="0"/>
              </a:spcAft>
              <a:buSzPts val="1200"/>
              <a:buChar char="●"/>
            </a:pPr>
            <a:r>
              <a:rPr lang="en" sz="1200" b="1"/>
              <a:t>Chest pain types 2 and 3</a:t>
            </a:r>
            <a:r>
              <a:rPr lang="en" sz="1200"/>
              <a:t>: 17.38% and 22.06% less likely, respectively</a:t>
            </a:r>
            <a:endParaRPr sz="1200"/>
          </a:p>
          <a:p>
            <a:pPr marL="457200" lvl="0" indent="-304800" algn="l" rtl="0">
              <a:lnSpc>
                <a:spcPct val="90000"/>
              </a:lnSpc>
              <a:spcBef>
                <a:spcPts val="0"/>
              </a:spcBef>
              <a:spcAft>
                <a:spcPts val="0"/>
              </a:spcAft>
              <a:buSzPts val="1200"/>
              <a:buChar char="●"/>
            </a:pPr>
            <a:r>
              <a:rPr lang="en" sz="1200" b="1"/>
              <a:t>Vessels colored 4</a:t>
            </a:r>
            <a:r>
              <a:rPr lang="en" sz="1200"/>
              <a:t>: 15.76% less likely</a:t>
            </a:r>
            <a:endParaRPr sz="1200"/>
          </a:p>
          <a:p>
            <a:pPr marL="0" lvl="0" indent="0" algn="l" rtl="0">
              <a:spcBef>
                <a:spcPts val="600"/>
              </a:spcBef>
              <a:spcAft>
                <a:spcPts val="0"/>
              </a:spcAft>
              <a:buNone/>
            </a:pPr>
            <a:endParaRPr sz="1800">
              <a:solidFill>
                <a:schemeClr val="lt2"/>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pic>
        <p:nvPicPr>
          <p:cNvPr id="103" name="Google Shape;103;p18"/>
          <p:cNvPicPr preferRelativeResize="0"/>
          <p:nvPr/>
        </p:nvPicPr>
        <p:blipFill>
          <a:blip r:embed="rId3">
            <a:alphaModFix/>
          </a:blip>
          <a:stretch>
            <a:fillRect/>
          </a:stretch>
        </p:blipFill>
        <p:spPr>
          <a:xfrm>
            <a:off x="4454225" y="66650"/>
            <a:ext cx="4433024" cy="2666175"/>
          </a:xfrm>
          <a:prstGeom prst="rect">
            <a:avLst/>
          </a:prstGeom>
          <a:noFill/>
          <a:ln>
            <a:noFill/>
          </a:ln>
        </p:spPr>
      </p:pic>
      <p:pic>
        <p:nvPicPr>
          <p:cNvPr id="104" name="Google Shape;104;p18"/>
          <p:cNvPicPr preferRelativeResize="0"/>
          <p:nvPr/>
        </p:nvPicPr>
        <p:blipFill>
          <a:blip r:embed="rId4">
            <a:alphaModFix/>
          </a:blip>
          <a:stretch>
            <a:fillRect/>
          </a:stretch>
        </p:blipFill>
        <p:spPr>
          <a:xfrm>
            <a:off x="4572000" y="2774700"/>
            <a:ext cx="3871699" cy="2368803"/>
          </a:xfrm>
          <a:prstGeom prst="rect">
            <a:avLst/>
          </a:prstGeom>
          <a:noFill/>
          <a:ln>
            <a:noFill/>
          </a:ln>
        </p:spPr>
      </p:pic>
      <p:sp>
        <p:nvSpPr>
          <p:cNvPr id="105" name="Google Shape;105;p18"/>
          <p:cNvSpPr txBox="1"/>
          <p:nvPr/>
        </p:nvSpPr>
        <p:spPr>
          <a:xfrm>
            <a:off x="344375" y="377700"/>
            <a:ext cx="3871800" cy="5505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lt1"/>
                </a:solidFill>
                <a:latin typeface="Roboto"/>
                <a:ea typeface="Roboto"/>
                <a:cs typeface="Roboto"/>
                <a:sym typeface="Roboto"/>
              </a:rPr>
              <a:t>Random Forest Model</a:t>
            </a:r>
            <a:endParaRPr sz="2400" b="1">
              <a:solidFill>
                <a:schemeClr val="lt1"/>
              </a:solidFill>
              <a:latin typeface="Roboto"/>
              <a:ea typeface="Roboto"/>
              <a:cs typeface="Roboto"/>
              <a:sym typeface="Roboto"/>
            </a:endParaRPr>
          </a:p>
        </p:txBody>
      </p:sp>
      <p:sp>
        <p:nvSpPr>
          <p:cNvPr id="106" name="Google Shape;106;p18"/>
          <p:cNvSpPr txBox="1"/>
          <p:nvPr/>
        </p:nvSpPr>
        <p:spPr>
          <a:xfrm>
            <a:off x="344375" y="1273575"/>
            <a:ext cx="3871800" cy="3033000"/>
          </a:xfrm>
          <a:prstGeom prst="rect">
            <a:avLst/>
          </a:prstGeom>
          <a:noFill/>
          <a:ln>
            <a:noFill/>
          </a:ln>
        </p:spPr>
        <p:txBody>
          <a:bodyPr spcFirstLastPara="1" wrap="square" lIns="91425" tIns="91425" rIns="91425" bIns="91425" anchor="t" anchorCtr="0">
            <a:noAutofit/>
          </a:bodyPr>
          <a:lstStyle/>
          <a:p>
            <a:pPr marL="457200" lvl="0" indent="-317500" algn="l" rtl="0">
              <a:lnSpc>
                <a:spcPct val="90000"/>
              </a:lnSpc>
              <a:spcBef>
                <a:spcPts val="0"/>
              </a:spcBef>
              <a:spcAft>
                <a:spcPts val="0"/>
              </a:spcAft>
              <a:buSzPts val="1400"/>
              <a:buChar char="●"/>
            </a:pPr>
            <a:r>
              <a:rPr lang="en" sz="1300" b="1"/>
              <a:t>Initial Observations</a:t>
            </a:r>
            <a:r>
              <a:rPr lang="en" sz="1300"/>
              <a:t>: Low </a:t>
            </a:r>
            <a:r>
              <a:rPr lang="en" sz="1300" b="1"/>
              <a:t>out-of-bag (OOB) error rate</a:t>
            </a:r>
            <a:r>
              <a:rPr lang="en" sz="1300"/>
              <a:t>, indicating potential overfitting.</a:t>
            </a:r>
            <a:endParaRPr sz="1300"/>
          </a:p>
          <a:p>
            <a:pPr marL="457200" lvl="0" indent="-311150" algn="l" rtl="0">
              <a:lnSpc>
                <a:spcPct val="90000"/>
              </a:lnSpc>
              <a:spcBef>
                <a:spcPts val="0"/>
              </a:spcBef>
              <a:spcAft>
                <a:spcPts val="0"/>
              </a:spcAft>
              <a:buSzPts val="1300"/>
              <a:buChar char="●"/>
            </a:pPr>
            <a:r>
              <a:rPr lang="en" sz="1300" b="1"/>
              <a:t>Model Adjustments</a:t>
            </a:r>
            <a:r>
              <a:rPr lang="en" sz="1300"/>
              <a:t>: Reduced the number of trees (optimal after 5 trees based on error rate plot)</a:t>
            </a:r>
            <a:endParaRPr sz="1300"/>
          </a:p>
          <a:p>
            <a:pPr marL="457200" lvl="0" indent="-311150" algn="l" rtl="0">
              <a:lnSpc>
                <a:spcPct val="90000"/>
              </a:lnSpc>
              <a:spcBef>
                <a:spcPts val="0"/>
              </a:spcBef>
              <a:spcAft>
                <a:spcPts val="0"/>
              </a:spcAft>
              <a:buSzPts val="1300"/>
              <a:buChar char="●"/>
            </a:pPr>
            <a:r>
              <a:rPr lang="en" sz="1300"/>
              <a:t>Performed </a:t>
            </a:r>
            <a:r>
              <a:rPr lang="en" sz="1300" b="1"/>
              <a:t>feature selection</a:t>
            </a:r>
            <a:r>
              <a:rPr lang="en" sz="1300"/>
              <a:t>: Removed low-importance variables like </a:t>
            </a:r>
            <a:r>
              <a:rPr lang="en" sz="1300" b="1"/>
              <a:t>fasting blood sugar</a:t>
            </a:r>
            <a:r>
              <a:rPr lang="en" sz="1300"/>
              <a:t>, </a:t>
            </a:r>
            <a:r>
              <a:rPr lang="en" sz="1300" b="1"/>
              <a:t>resting blood pressure</a:t>
            </a:r>
            <a:r>
              <a:rPr lang="en" sz="1300"/>
              <a:t>, and </a:t>
            </a:r>
            <a:r>
              <a:rPr lang="en" sz="1300" b="1"/>
              <a:t>slope</a:t>
            </a:r>
            <a:r>
              <a:rPr lang="en" sz="1300"/>
              <a:t>.</a:t>
            </a:r>
            <a:endParaRPr sz="1300"/>
          </a:p>
          <a:p>
            <a:pPr marL="457200" lvl="0" indent="-311150" algn="l" rtl="0">
              <a:lnSpc>
                <a:spcPct val="90000"/>
              </a:lnSpc>
              <a:spcBef>
                <a:spcPts val="0"/>
              </a:spcBef>
              <a:spcAft>
                <a:spcPts val="0"/>
              </a:spcAft>
              <a:buSzPts val="1300"/>
              <a:buChar char="●"/>
            </a:pPr>
            <a:r>
              <a:rPr lang="en" sz="1300"/>
              <a:t>Retained </a:t>
            </a:r>
            <a:r>
              <a:rPr lang="en" sz="1300" b="1"/>
              <a:t>sex</a:t>
            </a:r>
            <a:r>
              <a:rPr lang="en" sz="1300"/>
              <a:t> due to its importance in understanding gender-specific risks.</a:t>
            </a:r>
            <a:endParaRPr sz="1300"/>
          </a:p>
          <a:p>
            <a:pPr marL="0" lvl="0" indent="0" algn="l" rtl="0">
              <a:spcBef>
                <a:spcPts val="600"/>
              </a:spcBef>
              <a:spcAft>
                <a:spcPts val="0"/>
              </a:spcAft>
              <a:buNone/>
            </a:pPr>
            <a:endParaRPr sz="1800">
              <a:solidFill>
                <a:schemeClr val="lt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0"/>
        <p:cNvGrpSpPr/>
        <p:nvPr/>
      </p:nvGrpSpPr>
      <p:grpSpPr>
        <a:xfrm>
          <a:off x="0" y="0"/>
          <a:ext cx="0" cy="0"/>
          <a:chOff x="0" y="0"/>
          <a:chExt cx="0" cy="0"/>
        </a:xfrm>
      </p:grpSpPr>
      <p:pic>
        <p:nvPicPr>
          <p:cNvPr id="111" name="Google Shape;111;p19"/>
          <p:cNvPicPr preferRelativeResize="0"/>
          <p:nvPr/>
        </p:nvPicPr>
        <p:blipFill>
          <a:blip r:embed="rId3">
            <a:alphaModFix/>
          </a:blip>
          <a:stretch>
            <a:fillRect/>
          </a:stretch>
        </p:blipFill>
        <p:spPr>
          <a:xfrm>
            <a:off x="4572000" y="2248875"/>
            <a:ext cx="3754512" cy="2673424"/>
          </a:xfrm>
          <a:prstGeom prst="rect">
            <a:avLst/>
          </a:prstGeom>
          <a:noFill/>
          <a:ln>
            <a:noFill/>
          </a:ln>
        </p:spPr>
      </p:pic>
      <p:sp>
        <p:nvSpPr>
          <p:cNvPr id="112" name="Google Shape;112;p19"/>
          <p:cNvSpPr txBox="1"/>
          <p:nvPr/>
        </p:nvSpPr>
        <p:spPr>
          <a:xfrm>
            <a:off x="264600" y="351575"/>
            <a:ext cx="3047400" cy="9312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a:solidFill>
                  <a:schemeClr val="lt1"/>
                </a:solidFill>
                <a:latin typeface="Roboto"/>
                <a:ea typeface="Roboto"/>
                <a:cs typeface="Roboto"/>
                <a:sym typeface="Roboto"/>
              </a:rPr>
              <a:t>Model Comparison and Evaluation</a:t>
            </a:r>
            <a:endParaRPr sz="2400" b="1">
              <a:solidFill>
                <a:schemeClr val="lt1"/>
              </a:solidFill>
              <a:latin typeface="Roboto"/>
              <a:ea typeface="Roboto"/>
              <a:cs typeface="Roboto"/>
              <a:sym typeface="Roboto"/>
            </a:endParaRPr>
          </a:p>
        </p:txBody>
      </p:sp>
      <p:pic>
        <p:nvPicPr>
          <p:cNvPr id="113" name="Google Shape;113;p19"/>
          <p:cNvPicPr preferRelativeResize="0"/>
          <p:nvPr/>
        </p:nvPicPr>
        <p:blipFill>
          <a:blip r:embed="rId4">
            <a:alphaModFix/>
          </a:blip>
          <a:stretch>
            <a:fillRect/>
          </a:stretch>
        </p:blipFill>
        <p:spPr>
          <a:xfrm>
            <a:off x="182700" y="2153225"/>
            <a:ext cx="4249496" cy="2769076"/>
          </a:xfrm>
          <a:prstGeom prst="rect">
            <a:avLst/>
          </a:prstGeom>
          <a:noFill/>
          <a:ln>
            <a:noFill/>
          </a:ln>
        </p:spPr>
      </p:pic>
      <p:pic>
        <p:nvPicPr>
          <p:cNvPr id="114" name="Google Shape;114;p19"/>
          <p:cNvPicPr preferRelativeResize="0"/>
          <p:nvPr/>
        </p:nvPicPr>
        <p:blipFill>
          <a:blip r:embed="rId5">
            <a:alphaModFix/>
          </a:blip>
          <a:stretch>
            <a:fillRect/>
          </a:stretch>
        </p:blipFill>
        <p:spPr>
          <a:xfrm>
            <a:off x="3476035" y="233300"/>
            <a:ext cx="5199865" cy="20155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0"/>
          <p:cNvSpPr txBox="1"/>
          <p:nvPr/>
        </p:nvSpPr>
        <p:spPr>
          <a:xfrm>
            <a:off x="966475" y="277725"/>
            <a:ext cx="6887700" cy="566700"/>
          </a:xfrm>
          <a:prstGeom prst="rect">
            <a:avLst/>
          </a:prstGeom>
          <a:solidFill>
            <a:schemeClr val="dk1"/>
          </a:solid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800" b="1">
                <a:solidFill>
                  <a:schemeClr val="lt1"/>
                </a:solidFill>
                <a:latin typeface="Roboto"/>
                <a:ea typeface="Roboto"/>
                <a:cs typeface="Roboto"/>
                <a:sym typeface="Roboto"/>
              </a:rPr>
              <a:t>Conclusion</a:t>
            </a:r>
            <a:endParaRPr sz="2800" b="1">
              <a:solidFill>
                <a:schemeClr val="lt1"/>
              </a:solidFill>
              <a:latin typeface="Roboto"/>
              <a:ea typeface="Roboto"/>
              <a:cs typeface="Roboto"/>
              <a:sym typeface="Roboto"/>
            </a:endParaRPr>
          </a:p>
        </p:txBody>
      </p:sp>
      <p:sp>
        <p:nvSpPr>
          <p:cNvPr id="120" name="Google Shape;120;p20"/>
          <p:cNvSpPr txBox="1"/>
          <p:nvPr/>
        </p:nvSpPr>
        <p:spPr>
          <a:xfrm>
            <a:off x="536325" y="1399725"/>
            <a:ext cx="3831000" cy="3510600"/>
          </a:xfrm>
          <a:prstGeom prst="rect">
            <a:avLst/>
          </a:prstGeom>
          <a:noFill/>
          <a:ln>
            <a:noFill/>
          </a:ln>
        </p:spPr>
        <p:txBody>
          <a:bodyPr spcFirstLastPara="1" wrap="square" lIns="91425" tIns="91425" rIns="91425" bIns="91425" anchor="t" anchorCtr="0">
            <a:noAutofit/>
          </a:bodyPr>
          <a:lstStyle/>
          <a:p>
            <a:pPr marL="457200" lvl="0" indent="-304800" algn="l" rtl="0">
              <a:lnSpc>
                <a:spcPct val="110000"/>
              </a:lnSpc>
              <a:spcBef>
                <a:spcPts val="600"/>
              </a:spcBef>
              <a:spcAft>
                <a:spcPts val="0"/>
              </a:spcAft>
              <a:buSzPts val="1200"/>
              <a:buFont typeface="Roboto"/>
              <a:buChar char="●"/>
            </a:pPr>
            <a:r>
              <a:rPr lang="en" sz="1200">
                <a:latin typeface="Roboto"/>
                <a:ea typeface="Roboto"/>
                <a:cs typeface="Roboto"/>
                <a:sym typeface="Roboto"/>
              </a:rPr>
              <a:t>While </a:t>
            </a:r>
            <a:r>
              <a:rPr lang="en" sz="1200" b="1">
                <a:latin typeface="Roboto"/>
                <a:ea typeface="Roboto"/>
                <a:cs typeface="Roboto"/>
                <a:sym typeface="Roboto"/>
              </a:rPr>
              <a:t>Random Forest</a:t>
            </a:r>
            <a:r>
              <a:rPr lang="en" sz="1200">
                <a:latin typeface="Roboto"/>
                <a:ea typeface="Roboto"/>
                <a:cs typeface="Roboto"/>
                <a:sym typeface="Roboto"/>
              </a:rPr>
              <a:t> demonstrated slightly better sensitivity and specificity, </a:t>
            </a:r>
            <a:r>
              <a:rPr lang="en" sz="1200" b="1">
                <a:latin typeface="Roboto"/>
                <a:ea typeface="Roboto"/>
                <a:cs typeface="Roboto"/>
                <a:sym typeface="Roboto"/>
              </a:rPr>
              <a:t>Logistic Regression</a:t>
            </a:r>
            <a:r>
              <a:rPr lang="en" sz="1200">
                <a:latin typeface="Roboto"/>
                <a:ea typeface="Roboto"/>
                <a:cs typeface="Roboto"/>
                <a:sym typeface="Roboto"/>
              </a:rPr>
              <a:t> was chosen as the preferred model due to its simplicity and ability to provide meaningful insights into key risk factors, making it well-suited for real-world applications where delivering key risk factors is essential.</a:t>
            </a:r>
            <a:endParaRPr sz="1200">
              <a:latin typeface="Roboto"/>
              <a:ea typeface="Roboto"/>
              <a:cs typeface="Roboto"/>
              <a:sym typeface="Roboto"/>
            </a:endParaRPr>
          </a:p>
          <a:p>
            <a:pPr marL="457200" lvl="0" indent="-304800" algn="l" rtl="0">
              <a:lnSpc>
                <a:spcPct val="110000"/>
              </a:lnSpc>
              <a:spcBef>
                <a:spcPts val="600"/>
              </a:spcBef>
              <a:spcAft>
                <a:spcPts val="0"/>
              </a:spcAft>
              <a:buSzPts val="1200"/>
              <a:buFont typeface="Roboto"/>
              <a:buChar char="●"/>
            </a:pPr>
            <a:r>
              <a:rPr lang="en" sz="1200">
                <a:latin typeface="Roboto"/>
                <a:ea typeface="Roboto"/>
                <a:cs typeface="Roboto"/>
                <a:sym typeface="Roboto"/>
              </a:rPr>
              <a:t>The findings of this study align with Anshori, M., &amp; Haris, M. S. (2022), where Logistic Regression was valued for its interpretability, computational efficiency, and practical use in clinical settings.</a:t>
            </a:r>
            <a:endParaRPr sz="1200">
              <a:latin typeface="Roboto"/>
              <a:ea typeface="Roboto"/>
              <a:cs typeface="Roboto"/>
              <a:sym typeface="Roboto"/>
            </a:endParaRPr>
          </a:p>
          <a:p>
            <a:pPr marL="457200" lvl="0" indent="-304800" algn="l" rtl="0">
              <a:lnSpc>
                <a:spcPct val="110000"/>
              </a:lnSpc>
              <a:spcBef>
                <a:spcPts val="600"/>
              </a:spcBef>
              <a:spcAft>
                <a:spcPts val="600"/>
              </a:spcAft>
              <a:buSzPts val="1200"/>
              <a:buFont typeface="Roboto"/>
              <a:buChar char="●"/>
            </a:pPr>
            <a:r>
              <a:rPr lang="en" sz="1200">
                <a:latin typeface="Roboto"/>
                <a:ea typeface="Roboto"/>
                <a:cs typeface="Roboto"/>
                <a:sym typeface="Roboto"/>
              </a:rPr>
              <a:t>Future research should expand data sources that can improve prediction accuracy since the data set is very limited and small.</a:t>
            </a:r>
            <a:endParaRPr sz="1200">
              <a:latin typeface="Roboto"/>
              <a:ea typeface="Roboto"/>
              <a:cs typeface="Roboto"/>
              <a:sym typeface="Roboto"/>
            </a:endParaRPr>
          </a:p>
        </p:txBody>
      </p:sp>
      <p:pic>
        <p:nvPicPr>
          <p:cNvPr id="121" name="Google Shape;121;p20"/>
          <p:cNvPicPr preferRelativeResize="0"/>
          <p:nvPr/>
        </p:nvPicPr>
        <p:blipFill>
          <a:blip r:embed="rId3">
            <a:alphaModFix/>
          </a:blip>
          <a:stretch>
            <a:fillRect/>
          </a:stretch>
        </p:blipFill>
        <p:spPr>
          <a:xfrm>
            <a:off x="4503725" y="1399725"/>
            <a:ext cx="4059600" cy="2703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21"/>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b="1"/>
              <a:t>References</a:t>
            </a:r>
            <a:endParaRPr b="1"/>
          </a:p>
        </p:txBody>
      </p:sp>
      <p:sp>
        <p:nvSpPr>
          <p:cNvPr id="127" name="Google Shape;127;p21"/>
          <p:cNvSpPr txBox="1">
            <a:spLocks noGrp="1"/>
          </p:cNvSpPr>
          <p:nvPr>
            <p:ph type="body" idx="1"/>
          </p:nvPr>
        </p:nvSpPr>
        <p:spPr>
          <a:xfrm>
            <a:off x="471900" y="1919075"/>
            <a:ext cx="8222100" cy="3102300"/>
          </a:xfrm>
          <a:prstGeom prst="rect">
            <a:avLst/>
          </a:prstGeom>
          <a:solidFill>
            <a:schemeClr val="lt1"/>
          </a:solidFill>
        </p:spPr>
        <p:txBody>
          <a:bodyPr spcFirstLastPara="1" wrap="square" lIns="91425" tIns="91425" rIns="91425" bIns="91425" anchor="t" anchorCtr="0">
            <a:noAutofit/>
          </a:bodyPr>
          <a:lstStyle/>
          <a:p>
            <a:pPr marL="457200" lvl="0" indent="-317500" algn="l" rtl="0">
              <a:lnSpc>
                <a:spcPct val="110000"/>
              </a:lnSpc>
              <a:spcBef>
                <a:spcPts val="600"/>
              </a:spcBef>
              <a:spcAft>
                <a:spcPts val="0"/>
              </a:spcAft>
              <a:buClr>
                <a:srgbClr val="222222"/>
              </a:buClr>
              <a:buSzPts val="1400"/>
              <a:buChar char="●"/>
            </a:pPr>
            <a:r>
              <a:rPr lang="en" sz="1400" i="1">
                <a:solidFill>
                  <a:srgbClr val="222222"/>
                </a:solidFill>
                <a:highlight>
                  <a:srgbClr val="FFFFFF"/>
                </a:highlight>
              </a:rPr>
              <a:t>Yazdani A, Varathan KD, Chiam YK, Malik AW, Wan Ahmad WA. A novel approach for heart disease prediction using strength scores with significant predictors. BMC Med Inform Decis Mak. 2021 Jun 21;21(1):194. doi: 10.1186/s12911-021-01527-5. PMID: 34154576; PMCID: PMC8215833.</a:t>
            </a:r>
            <a:endParaRPr sz="1400" i="1">
              <a:solidFill>
                <a:srgbClr val="222222"/>
              </a:solidFill>
              <a:highlight>
                <a:srgbClr val="FFFFFF"/>
              </a:highlight>
            </a:endParaRPr>
          </a:p>
          <a:p>
            <a:pPr marL="457200" lvl="0" indent="-317500" algn="l" rtl="0">
              <a:lnSpc>
                <a:spcPct val="110000"/>
              </a:lnSpc>
              <a:spcBef>
                <a:spcPts val="600"/>
              </a:spcBef>
              <a:spcAft>
                <a:spcPts val="0"/>
              </a:spcAft>
              <a:buClr>
                <a:srgbClr val="222222"/>
              </a:buClr>
              <a:buSzPts val="1400"/>
              <a:buChar char="●"/>
            </a:pPr>
            <a:r>
              <a:rPr lang="en" sz="1400" i="1">
                <a:solidFill>
                  <a:srgbClr val="222222"/>
                </a:solidFill>
                <a:highlight>
                  <a:srgbClr val="FFFFFF"/>
                </a:highlight>
              </a:rPr>
              <a:t>Anshori, M., &amp; Haris, M. S. (2022). Predicting Heart Disease using Logistic Regression. </a:t>
            </a:r>
            <a:r>
              <a:rPr lang="en" sz="1400" i="1">
                <a:solidFill>
                  <a:srgbClr val="222222"/>
                </a:solidFill>
              </a:rPr>
              <a:t>Knowledge Engineering and Data Science (Online)</a:t>
            </a:r>
            <a:r>
              <a:rPr lang="en" sz="1400" i="1">
                <a:solidFill>
                  <a:srgbClr val="222222"/>
                </a:solidFill>
                <a:highlight>
                  <a:srgbClr val="FFFFFF"/>
                </a:highlight>
              </a:rPr>
              <a:t>, </a:t>
            </a:r>
            <a:r>
              <a:rPr lang="en" sz="1400" i="1">
                <a:solidFill>
                  <a:srgbClr val="222222"/>
                </a:solidFill>
              </a:rPr>
              <a:t>5</a:t>
            </a:r>
            <a:r>
              <a:rPr lang="en" sz="1400" i="1">
                <a:solidFill>
                  <a:srgbClr val="222222"/>
                </a:solidFill>
                <a:highlight>
                  <a:srgbClr val="FFFFFF"/>
                </a:highlight>
              </a:rPr>
              <a:t>(2), 188–196. </a:t>
            </a:r>
            <a:r>
              <a:rPr lang="en" sz="1400" i="1" u="sng">
                <a:solidFill>
                  <a:srgbClr val="222222"/>
                </a:solidFill>
                <a:highlight>
                  <a:srgbClr val="FFFFFF"/>
                </a:highlight>
                <a:hlinkClick r:id="rId3">
                  <a:extLst>
                    <a:ext uri="{A12FA001-AC4F-418D-AE19-62706E023703}">
                      <ahyp:hlinkClr xmlns:ahyp="http://schemas.microsoft.com/office/drawing/2018/hyperlinkcolor" val="tx"/>
                    </a:ext>
                  </a:extLst>
                </a:hlinkClick>
              </a:rPr>
              <a:t>https://doi.org/10.17977/um018v5i22022p188-196</a:t>
            </a:r>
            <a:endParaRPr sz="1400" i="1">
              <a:solidFill>
                <a:srgbClr val="222222"/>
              </a:solidFill>
              <a:highlight>
                <a:srgbClr val="FFFFFF"/>
              </a:highlight>
            </a:endParaRPr>
          </a:p>
          <a:p>
            <a:pPr marL="457200" lvl="0" indent="-317500" algn="l" rtl="0">
              <a:lnSpc>
                <a:spcPct val="110000"/>
              </a:lnSpc>
              <a:spcBef>
                <a:spcPts val="600"/>
              </a:spcBef>
              <a:spcAft>
                <a:spcPts val="0"/>
              </a:spcAft>
              <a:buClr>
                <a:srgbClr val="222222"/>
              </a:buClr>
              <a:buSzPts val="1400"/>
              <a:buChar char="●"/>
            </a:pPr>
            <a:r>
              <a:rPr lang="en" sz="1400" i="1">
                <a:solidFill>
                  <a:srgbClr val="222222"/>
                </a:solidFill>
                <a:highlight>
                  <a:srgbClr val="FFFFFF"/>
                </a:highlight>
              </a:rPr>
              <a:t>Pal, M., &amp; Parija, S. (2021). Prediction of Heart Diseases using Random Forest. Journal of Physics. Conference Series, 1817(1), 12009-. https://doi.org/10.1088/1742-6596/1817/1/012009</a:t>
            </a:r>
            <a:endParaRPr sz="1400" i="1">
              <a:solidFill>
                <a:srgbClr val="222222"/>
              </a:solidFill>
              <a:highlight>
                <a:srgbClr val="FFFFFF"/>
              </a:highlight>
            </a:endParaRPr>
          </a:p>
          <a:p>
            <a:pPr marL="457200" lvl="0" indent="-317500" algn="l" rtl="0">
              <a:lnSpc>
                <a:spcPct val="110000"/>
              </a:lnSpc>
              <a:spcBef>
                <a:spcPts val="600"/>
              </a:spcBef>
              <a:spcAft>
                <a:spcPts val="600"/>
              </a:spcAft>
              <a:buClr>
                <a:srgbClr val="222222"/>
              </a:buClr>
              <a:buSzPts val="1400"/>
              <a:buChar char="●"/>
            </a:pPr>
            <a:r>
              <a:rPr lang="en" sz="1400" i="1">
                <a:solidFill>
                  <a:srgbClr val="222222"/>
                </a:solidFill>
                <a:highlight>
                  <a:srgbClr val="FFFFFF"/>
                </a:highlight>
              </a:rPr>
              <a:t>El-Sofany, H., Bouallegue, B. &amp; El-Latif, Y.M.A. A proposed technique for predicting heart disease using machine learning algorithms and an explainable AI method. Sci Rep 14, 23277 (2024). https://doi.org/10.1038/s41598-024-74656-2</a:t>
            </a:r>
            <a:endParaRPr sz="2000">
              <a:solidFill>
                <a:srgbClr val="222222"/>
              </a:solidFill>
            </a:endParaRP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800</Words>
  <Application>Microsoft Macintosh PowerPoint</Application>
  <PresentationFormat>On-screen Show (16:9)</PresentationFormat>
  <Paragraphs>41</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Times New Roman</vt:lpstr>
      <vt:lpstr>Roboto Medium</vt:lpstr>
      <vt:lpstr>Roboto</vt:lpstr>
      <vt:lpstr>Material</vt:lpstr>
      <vt:lpstr>DATA 621: Predicting Heart Disease - Insights from Logistic Regression and Random Forest</vt:lpstr>
      <vt:lpstr>Agenda</vt:lpstr>
      <vt:lpstr>Abstract</vt:lpstr>
      <vt:lpstr>PowerPoint Presentation</vt:lpstr>
      <vt:lpstr>PowerPoint Presentation</vt:lpstr>
      <vt:lpstr>PowerPoint Presentation</vt:lpstr>
      <vt:lpstr>PowerPoint Presentation</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Mohamed Hassan</cp:lastModifiedBy>
  <cp:revision>1</cp:revision>
  <dcterms:modified xsi:type="dcterms:W3CDTF">2024-12-19T00:42:01Z</dcterms:modified>
</cp:coreProperties>
</file>